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3" r:id="rId2"/>
    <p:sldMasterId id="2147483829" r:id="rId3"/>
  </p:sldMasterIdLst>
  <p:notesMasterIdLst>
    <p:notesMasterId r:id="rId24"/>
  </p:notesMasterIdLst>
  <p:handoutMasterIdLst>
    <p:handoutMasterId r:id="rId25"/>
  </p:handoutMasterIdLst>
  <p:sldIdLst>
    <p:sldId id="256" r:id="rId4"/>
    <p:sldId id="257" r:id="rId5"/>
    <p:sldId id="284" r:id="rId6"/>
    <p:sldId id="285" r:id="rId7"/>
    <p:sldId id="287" r:id="rId8"/>
    <p:sldId id="277" r:id="rId9"/>
    <p:sldId id="270" r:id="rId10"/>
    <p:sldId id="289" r:id="rId11"/>
    <p:sldId id="278" r:id="rId12"/>
    <p:sldId id="281" r:id="rId13"/>
    <p:sldId id="279" r:id="rId14"/>
    <p:sldId id="291" r:id="rId15"/>
    <p:sldId id="293" r:id="rId16"/>
    <p:sldId id="292" r:id="rId17"/>
    <p:sldId id="295" r:id="rId18"/>
    <p:sldId id="294" r:id="rId19"/>
    <p:sldId id="296" r:id="rId20"/>
    <p:sldId id="274" r:id="rId21"/>
    <p:sldId id="26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CD78E-1581-4805-A60F-478AEF479B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AB0E7-2622-4D88-9138-664B3BC41E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2BF1D-E3F9-4441-A356-A4DB67C20CCE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53AC-AF64-4E28-8683-2ECFE50DB2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6E23-1D92-4FCD-9240-61C9E27BF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90389-D739-4D9B-A61E-27927FBD2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94317-DD50-4DA5-BECB-C7034BE5E8D7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E3D6E-8D9C-4E86-8707-A3BCD77C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89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6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on the concept of consumer perception. </a:t>
            </a:r>
          </a:p>
          <a:p>
            <a:r>
              <a:rPr lang="en-US" dirty="0"/>
              <a:t>This schema presents our general hypothesis on what affects consumer perception </a:t>
            </a:r>
          </a:p>
          <a:p>
            <a:r>
              <a:rPr lang="en-US" dirty="0"/>
              <a:t>Explain why we want to reduce the problem down to raw materials (abundance in data, much easier to quantify than process and influences, easier to do data science on)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70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2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4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69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51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concept of data featurization and how it relates to machine learning</a:t>
            </a:r>
          </a:p>
          <a:p>
            <a:r>
              <a:rPr lang="en-US" dirty="0"/>
              <a:t>Examples: Molecules, pictures, … (Explain a bit about how </a:t>
            </a:r>
            <a:r>
              <a:rPr lang="en-US" dirty="0" err="1"/>
              <a:t>rdkit</a:t>
            </a:r>
            <a:r>
              <a:rPr lang="en-US" dirty="0"/>
              <a:t> can </a:t>
            </a:r>
            <a:r>
              <a:rPr lang="en-US" dirty="0" err="1"/>
              <a:t>featurize</a:t>
            </a:r>
            <a:r>
              <a:rPr lang="en-US" dirty="0"/>
              <a:t> molecules)</a:t>
            </a:r>
          </a:p>
          <a:p>
            <a:r>
              <a:rPr lang="en-US" dirty="0"/>
              <a:t>Talk about the complexity in </a:t>
            </a:r>
            <a:r>
              <a:rPr lang="en-US" dirty="0" err="1"/>
              <a:t>featurizing</a:t>
            </a:r>
            <a:r>
              <a:rPr lang="en-US" dirty="0"/>
              <a:t> consumer products (there are many things that make up a product (labels, reviews, ingredients, advertisement, …)</a:t>
            </a:r>
          </a:p>
          <a:p>
            <a:r>
              <a:rPr lang="en-US" dirty="0"/>
              <a:t> and each of them require a different set of skills and tools to extract. It is also difficult to create a generalizable way to </a:t>
            </a:r>
            <a:r>
              <a:rPr lang="en-US" dirty="0" err="1"/>
              <a:t>featurize</a:t>
            </a:r>
            <a:r>
              <a:rPr lang="en-US" dirty="0"/>
              <a:t>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E3D6E-8D9C-4E86-8707-A3BCD77C16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57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FB8F-E1FD-48CC-BDEB-7581521C4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B9364-F98A-48F7-8D62-E27E6E2F2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14429-CD40-4EAB-A6EA-1CD094B4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215FC-24EB-4664-9007-4105A268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D197F-1333-4617-B44A-4EBE08EE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8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DFFB4-D1DD-40ED-B567-BFA4F607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42E3F-8931-4CCD-9188-7CEFA0983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93FB-34A5-4E5A-BFA6-2F8E124A1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0385-EC00-4AB1-BF87-43CBDDF1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F38A-3A6E-4D9F-B640-47191C57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895DBA-C198-4C4F-A529-E2E6F7714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89112-5F59-4EA6-B537-FFD531C30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3CE1-A95E-4D26-9EC0-8D4071C6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F7BC4-9A67-4D0A-956D-6EA78B5F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7655A-4FFA-408B-9835-812D3780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99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D7874-9C5C-458E-B5D0-22E37D666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2ED04-9958-4988-9CD9-A75BDD621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03E69-04B0-44EB-B2BC-EE31A7C5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CA4C6-59BC-4368-AA74-2E7F927B8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D5864-2250-47AD-89FD-DB6C651C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37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07FD-4E70-4CD6-A792-B5D5141C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F508-E806-4778-BBBE-0DDC5B5A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6E6CF-7021-4A12-A7DF-25F0F8AF1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34B8F-CC9D-4B23-BF5C-AAC1E5EB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CA8DC-705E-4136-A6AC-09C7D645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33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A2F5B-F791-44BC-ADF7-3EBBB574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37D8-A460-4036-8D59-563E8EA2B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33A0-C5B9-40D8-AF1E-230E67B4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53DC7-826B-42F8-9A17-3518EBB8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F415D-D923-4014-870E-61DBC4BA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38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EECB-7E72-4413-9462-13EB125F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17EF-7AA6-42BF-9E9F-8043A3743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B6192-B940-49EE-A9B8-6B3AE869A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FE4A6-2749-45F9-A953-0450AEB0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FBD96-C72E-4E5A-8106-755D9FEC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1EC20-61BD-43CE-9747-25C85E5C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41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669-A40D-495A-93F8-EF61AA5F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6C12-32D9-4CFD-B196-C14004B67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DA1A6-BCD8-4D67-A83B-A37ACB9A5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6965F-ED4A-4A36-A325-02EE34A1F4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AC8D43-6902-40D3-8C4F-F5B322EAF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784A0-1F78-4348-9CCF-491260AE3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357DC-0986-4764-8BFC-1F2587B0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A7C2A6-8655-4BA5-AE46-F07F1B83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78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BB7A-2BBA-4145-8902-765C52E7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24C2E-2FEB-433A-91D3-A775E77F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4E3DA-7477-4325-8A2A-77351CA2E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8DFFF-F09C-4DF9-A5E1-79FF710E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5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3933A-7709-47D3-B912-7DEAECC0F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AB13D-B65D-4329-9C8C-A09D485A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586F1-D252-4636-B11C-E20B7882C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55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F0AC-142F-44AE-8097-91FFD875E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AEA10-8145-4937-8241-6F537FDA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A3E5E-7698-4065-81BD-BD16662CD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9C162-546D-4BAA-B503-3D54BD87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E5CA1-64BD-44FE-920E-9D9D1E55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C589B-C30F-4B00-B2F2-68A17259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58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2D5A2-1EE2-4FB6-AD32-B324148F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B808D-7840-4D96-9CB5-EB61194A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C0DB-87CE-4933-9295-F2B93AF9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AD7-E041-4FAE-80EC-6CB6D861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2045-05D9-4EAD-A9C3-26B71009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51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C546-C84F-4CFD-B53A-A1D8A040F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79BC6-E7F4-4B5B-AE46-E43826BD9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C1CE57-15D5-4FC4-895D-9C1258087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1380F-53AF-4A85-9A76-D488A1B64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80AA2-3643-4D85-AF45-F0F3735B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1216-57BC-469A-8B29-CC17B01C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615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748BC-EB40-4EE5-8998-AF8B93E0E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EF737-35AA-4469-A4B6-767D7DAC68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876D5-5A9B-4D2B-92F1-4B5146B6E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A81BF-312C-4D9C-8856-1C3DCC7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3FD45-AA4E-4299-88A4-4B5AB97C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95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D1A320-BDD5-4D28-A63A-C360501B6F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00387-37B2-485C-9920-0ECCAA37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F802C-3674-4A54-BB93-62B9528C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A863C-DFDE-4EF7-91A5-7970802D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9FB19-E65F-4C01-BC44-701552EC5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21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435A-3F28-4236-95C5-5B3C7B746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6E11B-7A93-46C5-A509-93DBCAA314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FD79D-8817-417F-A55D-B603B8D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B40F5-6A47-4C16-BAC4-8D894AFB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990D-1D04-453F-917D-B5C9D48E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D09C-7A88-42BA-826F-4C24021E3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F6DE-C78B-4D7A-B39D-C0E12123F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F952-4FA5-43F4-886C-35969589C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0A6E2-236C-4139-A431-D816F1F73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ED7B8-FCF0-45EF-A0B0-F4EA4E91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35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AF3D3-8220-468C-AAE1-6732DAF5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18E49-4DBB-44FB-B458-02626CC96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7192-2454-4073-8915-21D7F956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B6A5-AA48-4564-B8F6-915E2D47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B9944-0D8A-4B36-B0D8-5755FE73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2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D038A-0422-4BC2-AA67-C49CEFD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78C76-26B9-4BC2-A975-67FA1FCFD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79F3B-0472-4EA9-A9F7-357F29347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00348-5BEE-4D91-8DE8-B6AA9A11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879FC-22A1-4110-B09C-0101A43F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6F94F-8A53-49C6-AB54-8BC81839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90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4BE4-6206-4BE8-BFD9-91780404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F0A47-6F32-484E-A333-46CE0E29C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4E35F-AB15-465F-8BEB-D3CEC1B67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0AE16-4140-4D07-B3D7-87324E8A4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E31F5-3796-4BD6-9E04-1DE099405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EDCE5-0173-42D4-AB13-840A5402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C8FEC-C236-49D9-A88B-329844F3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546B9-0554-4D46-BDF0-4409787F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8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094B-950C-45C2-B518-89C25327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1E23F-9BAD-40D1-986F-B7DE3A27F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4EDF2-BF9F-4102-B07D-F196B7B3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06F01-9E0E-465A-8824-2129BBA8E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498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7C3F4-1A9D-4108-BBC2-BA370A54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74B18-23C3-463B-888D-8D48099B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7D623-C9AD-4C8F-BB73-A6E49908D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DC601-C037-4C8F-A19C-377A781C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6A573-CC62-4959-AD96-BC6179CB3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2202-2254-411D-A875-00F380059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9D98-96EE-4129-BDDB-A26E0E08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FDBEE-DF4B-46CB-BB5A-D7E028A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154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E8DE-CC45-40B3-ABAA-0FE9191C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03FAC-E05F-409B-9F07-4321475EB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261F-E27F-4ACE-9F3E-73E6CA1B4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1B92-6522-4CEA-B1E2-E9B400D5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EE6A5-2D50-42C0-A1EA-3D300EEC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B5A0E-3010-4847-9E37-557A51A97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04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A4FCF-78E4-4DE5-B82C-4D3B66D26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1DF1F-8172-4471-881D-2D8B457C8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4E4CA-87B6-4663-8222-A1DDE8F88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647BE-3DD5-47AB-8A00-436B6D95E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F1954-8F4C-49A3-94A9-9FEF97A3B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CA13B-210D-4048-8D5F-C2AFF201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025D-9FC1-487D-9509-C45E2B766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0344F-A0A1-4855-B625-495D494BD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133C0-44BB-424E-8623-694AAE4A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2C4C-F854-4508-9640-4819B8C0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E0039-3154-49C9-9C7E-FAC425E28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137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BAAB2-14F7-435C-9B3B-61ABAB14D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013EB-7AF0-4064-B329-759BE64FC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4F415-4924-4C8F-B358-F9ABC0C3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F67A-AA3E-4190-98D3-1DC9DB12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F2A84-2910-427A-B603-6BADE2B5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700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465C-7C6E-45D9-865B-ED14D925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EACFC-39BB-4B7B-BB35-D70C8049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2EE60-1DF9-4197-AA67-CD648E21B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BCE72-FEAA-4684-BF0B-AC0577A6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42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22A3-10DF-4FB2-BFA6-1D171002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FE040-AB12-40F5-B9EC-F79960572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A2FDC-7B68-4A0E-A2F6-C3D6984AF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F2B-1414-4EA4-AF4B-BDFC6BDB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82E78-15F4-47A2-9730-A08499CC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03D57-AEC3-4E89-A776-EB4A74C0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08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BB30-CF70-4FBD-AB22-8F1208F1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EFD6-0193-41AE-B0CC-57187AA4E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26563-F384-41B4-8E7C-1EA7E73B5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C13DF-AA7F-4C9C-9552-72C24675B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DC1A7-F08F-4331-B07C-9BBB5FEBF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F6FDA-FD98-4368-843E-B6CA4848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04431-CEC9-4F09-9E74-B2E830DE6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D847D5-F190-46BE-B454-E635BC82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AD6F-3A5E-4993-95BD-030C9F8B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C6CB0-22E9-47DB-9726-4A1D3DE5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CEFDE-1AFB-42C6-98D6-6F4CF9E08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E9A66-071D-4277-97DB-4584AF32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4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AB204-1E50-4F78-B8E3-790507D2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16E98-440F-4A78-B234-89B23571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320AE-CC34-434F-9713-7A3B92CA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1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9752-B6B5-4D1E-9B68-39B7D78AD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F2E6-A512-494E-A838-DA2A587BF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9BED8-9EA4-4791-AA78-BA7DE292D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BD895-88BB-48A4-A755-C886A03CA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8CEF0-F138-44C0-9CDE-A27FEAF16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28A3-A739-409D-962E-F30911D9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2213-E9D9-4D25-AAB5-09B35B87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070516-9F4B-481B-A668-C95A2F7AAF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E74A0-2D85-4ADC-9C64-FA8EFA1DB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9D53D-784D-43B9-B84A-81DBD3EBA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25E138-BAC0-4A06-B551-B06805BDC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05403-6B0C-45A0-8AED-9C498A4B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9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EE700-109F-4CFE-BEC8-3B44A3B7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98B1A-FEB6-477C-A500-42608C203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C5317-BA4B-476A-B234-A3D0041FC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AA294-4A8E-41CE-8757-9A0BDFF1F1F9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2460-BF15-4932-AB9D-C6130F157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AE241-F9D1-42D1-870C-AA2CE1AE5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6FEA7-401F-48E7-AB5F-98B7AB6EB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1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3FF50-DBC8-4B6E-8A3F-CE8AB4D3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6590-2B40-4156-B47D-D6AF587E2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483C7-738B-49DB-AF5B-120E9F769B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BBA25-C8D0-4132-BD08-CCD56982E85A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A5FF0-7F3E-4DEA-AF6F-D5EA47DAE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6F72C-CBBB-4987-9321-A17A1EBB7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9CBBC-63FB-4FB4-9BE6-B5BE71904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D8189-A8A9-46B6-833B-D5433764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19391-7E49-4780-89BE-8EC933971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28160-6453-437E-A7C5-3B25842E7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55C0C-025A-4A34-98DA-FFEB98E1165B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88004-17D8-47AD-8264-2B5E19807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3D3E7-6E37-4A29-9D7E-7466EAD83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17A15-500F-4DA6-A515-C24C12AC3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8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B1404-A296-4E99-B832-51FDBFA6E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Ferri</a:t>
            </a:r>
            <a:r>
              <a:rPr lang="en-US" dirty="0">
                <a:latin typeface="+mn-lt"/>
              </a:rPr>
              <a:t> Lab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56C69-7624-425C-BB58-DC0F2ED8F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Quang Le</a:t>
            </a:r>
          </a:p>
          <a:p>
            <a:r>
              <a:rPr lang="en-US" dirty="0"/>
              <a:t>04/13/2021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DDD8F-CAF5-4BA9-B42B-6D5F2A59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0"/>
            <a:ext cx="1914525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9E2E1-9CF2-4C7C-AAF4-D0371D11C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08279" cy="1410127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9BCC45-F9A1-49E8-A90D-F64E5430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54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Making Sense of Data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87ACE08-9A6E-4D75-82FF-CCC08A75C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34" y="1113069"/>
            <a:ext cx="8056880" cy="51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2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4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Price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E385DA1-58EC-4B4A-B06C-8133AE373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80" y="729631"/>
            <a:ext cx="6447135" cy="483535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94A2C28-BCA3-4363-B39D-11059EAE9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12" y="729631"/>
            <a:ext cx="6261079" cy="4695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E0DC7-B758-4822-A919-FFEEC7FEA930}"/>
              </a:ext>
            </a:extLst>
          </p:cNvPr>
          <p:cNvSpPr txBox="1"/>
          <p:nvPr/>
        </p:nvSpPr>
        <p:spPr>
          <a:xfrm>
            <a:off x="218940" y="5195650"/>
            <a:ext cx="499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1: Price Prediction Using </a:t>
            </a:r>
            <a:r>
              <a:rPr lang="en-US" dirty="0" err="1"/>
              <a:t>Rdkit</a:t>
            </a:r>
            <a:r>
              <a:rPr lang="en-US" dirty="0"/>
              <a:t> Featurization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D70C-C62A-4B71-88D0-4AA3A235B275}"/>
              </a:ext>
            </a:extLst>
          </p:cNvPr>
          <p:cNvSpPr txBox="1"/>
          <p:nvPr/>
        </p:nvSpPr>
        <p:spPr>
          <a:xfrm>
            <a:off x="6203862" y="5195650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2: Price Prediction Using Manufacturer + Ingredients Featurization </a:t>
            </a:r>
          </a:p>
        </p:txBody>
      </p:sp>
    </p:spTree>
    <p:extLst>
      <p:ext uri="{BB962C8B-B14F-4D97-AF65-F5344CB8AC3E}">
        <p14:creationId xmlns:p14="http://schemas.microsoft.com/office/powerpoint/2010/main" val="371623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Price Prediction </a:t>
            </a:r>
            <a:r>
              <a:rPr lang="en-US" dirty="0" err="1">
                <a:latin typeface="+mn-lt"/>
              </a:rPr>
              <a:t>Rdkit</a:t>
            </a:r>
            <a:r>
              <a:rPr lang="en-US" dirty="0">
                <a:latin typeface="+mn-lt"/>
              </a:rPr>
              <a:t> + Pack + Oz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0DC7-B758-4822-A919-FFEEC7FEA930}"/>
              </a:ext>
            </a:extLst>
          </p:cNvPr>
          <p:cNvSpPr txBox="1"/>
          <p:nvPr/>
        </p:nvSpPr>
        <p:spPr>
          <a:xfrm>
            <a:off x="543144" y="5204017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3: Price Prediction Using </a:t>
            </a:r>
            <a:r>
              <a:rPr lang="en-US" dirty="0" err="1"/>
              <a:t>Rdkit</a:t>
            </a:r>
            <a:r>
              <a:rPr lang="en-US" dirty="0"/>
              <a:t> + Pack + Oz Featurization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D70C-C62A-4B71-88D0-4AA3A235B275}"/>
              </a:ext>
            </a:extLst>
          </p:cNvPr>
          <p:cNvSpPr txBox="1"/>
          <p:nvPr/>
        </p:nvSpPr>
        <p:spPr>
          <a:xfrm>
            <a:off x="6056228" y="5189396"/>
            <a:ext cx="4993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4: Variable Importance Graph 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2F9B596-C000-41C2-B3ED-8C9853439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794" y="681037"/>
            <a:ext cx="6491925" cy="486894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40F9F62-FBAB-4560-9E28-BC5447BFB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92" y="841415"/>
            <a:ext cx="7024646" cy="42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Price/Pack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0DC7-B758-4822-A919-FFEEC7FEA930}"/>
              </a:ext>
            </a:extLst>
          </p:cNvPr>
          <p:cNvSpPr txBox="1"/>
          <p:nvPr/>
        </p:nvSpPr>
        <p:spPr>
          <a:xfrm>
            <a:off x="552687" y="5173507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5: Price/Pack Prediction Using </a:t>
            </a:r>
            <a:r>
              <a:rPr lang="en-US" dirty="0" err="1"/>
              <a:t>Rdkit</a:t>
            </a:r>
            <a:r>
              <a:rPr lang="en-US" dirty="0"/>
              <a:t> + Oz + Pack Featurization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D70C-C62A-4B71-88D0-4AA3A235B275}"/>
              </a:ext>
            </a:extLst>
          </p:cNvPr>
          <p:cNvSpPr txBox="1"/>
          <p:nvPr/>
        </p:nvSpPr>
        <p:spPr>
          <a:xfrm>
            <a:off x="6056228" y="5186338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6: Price/Pack Prediction Using Manufacturer + Ingredients Featurization 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7FB96546-7F2C-405C-BA57-2E2231561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004" y="689333"/>
            <a:ext cx="6314853" cy="473614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E780880-B471-443F-91A7-E6D17EE80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541" y="689333"/>
            <a:ext cx="6409786" cy="48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4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Price/Pack Variable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0DC7-B758-4822-A919-FFEEC7FEA930}"/>
              </a:ext>
            </a:extLst>
          </p:cNvPr>
          <p:cNvSpPr txBox="1"/>
          <p:nvPr/>
        </p:nvSpPr>
        <p:spPr>
          <a:xfrm>
            <a:off x="552687" y="5173507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5: Price/Pack Variable Importance Using </a:t>
            </a:r>
            <a:r>
              <a:rPr lang="en-US" dirty="0" err="1"/>
              <a:t>Rdkit</a:t>
            </a:r>
            <a:r>
              <a:rPr lang="en-US" dirty="0"/>
              <a:t> + Oz + Pack Featurization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D70C-C62A-4B71-88D0-4AA3A235B275}"/>
              </a:ext>
            </a:extLst>
          </p:cNvPr>
          <p:cNvSpPr txBox="1"/>
          <p:nvPr/>
        </p:nvSpPr>
        <p:spPr>
          <a:xfrm>
            <a:off x="6056228" y="5186338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6: Price/Pack Variable Importance Manufacturer + Ingredients Featurization 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D62AD36-E590-4ACD-9FF6-A56CEB2BA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87" y="1038161"/>
            <a:ext cx="6572825" cy="3943695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CB365972-7E2B-4797-986E-4505B028C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037" y="1038161"/>
            <a:ext cx="6518016" cy="39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4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Price/Pack Prediction W/ All 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28" y="181732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EE0DC7-B758-4822-A919-FFEEC7FEA930}"/>
              </a:ext>
            </a:extLst>
          </p:cNvPr>
          <p:cNvSpPr txBox="1"/>
          <p:nvPr/>
        </p:nvSpPr>
        <p:spPr>
          <a:xfrm>
            <a:off x="552687" y="5173507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7: Price/Pack Prediction Using All Featurization (Best Model)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DFD70C-C62A-4B71-88D0-4AA3A235B275}"/>
              </a:ext>
            </a:extLst>
          </p:cNvPr>
          <p:cNvSpPr txBox="1"/>
          <p:nvPr/>
        </p:nvSpPr>
        <p:spPr>
          <a:xfrm>
            <a:off x="6056228" y="5186338"/>
            <a:ext cx="4993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8: Price/Pack Prediction Using All Featurization 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E21DB415-A27F-449B-9204-EFECE7229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663" y="689333"/>
            <a:ext cx="6176830" cy="463262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0EE1A1D-8A28-4653-AA1E-17F7E9892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79" y="904852"/>
            <a:ext cx="6888320" cy="413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1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44" y="1062054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 is a challenge that we’ll continue to face in this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is important to make sense of your featurization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 aren’t promising but we’re heading in the right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future work, we can combine this with product review to see if it boosts our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9E724-F1C5-4C99-B998-236E0F1F0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12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 (backup)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B238A-E066-4E03-B059-2599C4584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1593554"/>
            <a:ext cx="7423802" cy="4242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A4823-4686-4E02-83D0-EFC99F46BF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00" y="1765068"/>
            <a:ext cx="4981936" cy="373645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26594FF-98AF-447A-9FBA-B34E811E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72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33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5" y="-10759"/>
            <a:ext cx="10515600" cy="1325563"/>
          </a:xfrm>
        </p:spPr>
        <p:txBody>
          <a:bodyPr/>
          <a:lstStyle/>
          <a:p>
            <a:r>
              <a:rPr lang="en-US" dirty="0"/>
              <a:t>The nightmare that is Product Reviews (back 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EA20F-4F5A-4168-9795-D37494C2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584" y="1035486"/>
            <a:ext cx="5086136" cy="1454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B919C-A176-4211-9A80-1E730E33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63" y="2351321"/>
            <a:ext cx="5003765" cy="2016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B7ACBB-DB99-4A06-B7FB-BA52C32FA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" y="4488253"/>
            <a:ext cx="6229350" cy="1419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DA70D6-A9F7-46AD-ADF6-19D7D7BF4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958" y="2809875"/>
            <a:ext cx="5876925" cy="1238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FE157-FC33-4C6D-961B-6BCA83193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07616"/>
            <a:ext cx="4705350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A91162-76BE-43AB-BBDD-3BB7E92397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639" y="3819525"/>
            <a:ext cx="62865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40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Inserting Pattern In Rhapsody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3</a:t>
            </a:fld>
            <a:endParaRPr lang="en-US"/>
          </a:p>
        </p:txBody>
      </p:sp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770B4F9B-04D7-4FB4-A5DA-DD314986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84" y="976053"/>
            <a:ext cx="9500234" cy="50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Recap and Changing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3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0" name="Title 1">
            <a:extLst>
              <a:ext uri="{FF2B5EF4-FFF2-40B4-BE49-F238E27FC236}">
                <a16:creationId xmlns:a16="http://schemas.microsoft.com/office/drawing/2014/main" id="{CB0360D5-791F-48DF-9098-19A9B6DF4895}"/>
              </a:ext>
            </a:extLst>
          </p:cNvPr>
          <p:cNvSpPr txBox="1">
            <a:spLocks/>
          </p:cNvSpPr>
          <p:nvPr/>
        </p:nvSpPr>
        <p:spPr bwMode="auto">
          <a:xfrm>
            <a:off x="2423055" y="1336981"/>
            <a:ext cx="6495468" cy="52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09585" rtl="0" fontAlgn="base">
              <a:spcBef>
                <a:spcPct val="0"/>
              </a:spcBef>
              <a:spcAft>
                <a:spcPct val="0"/>
              </a:spcAft>
              <a:defRPr sz="5867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609585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1219170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828754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2438339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endParaRPr lang="en-US" sz="2400" dirty="0">
              <a:solidFill>
                <a:srgbClr val="E2141D"/>
              </a:solidFill>
              <a:latin typeface="Book Antiqua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611FAD-F6F9-4405-8F36-CFA5C653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15" y="-124266"/>
            <a:ext cx="10515600" cy="1325563"/>
          </a:xfrm>
        </p:spPr>
        <p:txBody>
          <a:bodyPr/>
          <a:lstStyle/>
          <a:p>
            <a:r>
              <a:rPr lang="en-US" dirty="0"/>
              <a:t>Recap and Changing Direction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6C50A5-06BE-4BF3-B96B-72AF5E9D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80B99A-3385-49AA-8D75-BC37BC32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4" y="1744971"/>
            <a:ext cx="11760591" cy="33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3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8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 Scraping (Theoretically)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9BE837C-6693-461B-9F23-4FAB41D19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38" y="1324964"/>
            <a:ext cx="7224062" cy="49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03" y="-886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 Scraping (Reality)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F0741F-6EA1-45B5-8650-AB3FCA516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D93E2C0-7078-42F8-91FD-B3D3724F0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42" y="1314804"/>
            <a:ext cx="7242794" cy="49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0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74F1-E533-44A5-8D0D-28B0FF5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28" y="-140058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A64C-28F9-405A-A694-B51BD1A12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16" y="153060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Inserting Pattern in Rhapsody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Scraping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Making Sense of Data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Different Price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DA43F-BA6E-46EC-9DAB-F4E69B79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128" y="47270"/>
            <a:ext cx="1273872" cy="1267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84E1-1A57-4119-A8C6-C2D14916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9" y="6168667"/>
            <a:ext cx="1497842" cy="6484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4052-05E3-40FD-9C90-C98FB3B68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4C6FEA7-401F-48E7-AB5F-98B7AB6EB9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78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2175</TotalTime>
  <Words>1130</Words>
  <Application>Microsoft Office PowerPoint</Application>
  <PresentationFormat>Widescreen</PresentationFormat>
  <Paragraphs>149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Book Antiqua</vt:lpstr>
      <vt:lpstr>Calibri</vt:lpstr>
      <vt:lpstr>Calibri Light</vt:lpstr>
      <vt:lpstr>Office Theme</vt:lpstr>
      <vt:lpstr>6_Custom Design</vt:lpstr>
      <vt:lpstr>14_Custom Design</vt:lpstr>
      <vt:lpstr>Ferri Lab Presentation</vt:lpstr>
      <vt:lpstr>Table of Contents</vt:lpstr>
      <vt:lpstr>Inserting Pattern In Rhapsody</vt:lpstr>
      <vt:lpstr>Table of Contents</vt:lpstr>
      <vt:lpstr>Recap and Changing Direction</vt:lpstr>
      <vt:lpstr>Table of Contents</vt:lpstr>
      <vt:lpstr>Data Scraping (Theoretically)</vt:lpstr>
      <vt:lpstr>Data Scraping (Reality)</vt:lpstr>
      <vt:lpstr>Table of Contents</vt:lpstr>
      <vt:lpstr>Making Sense of Data Features</vt:lpstr>
      <vt:lpstr>Table of Contents</vt:lpstr>
      <vt:lpstr>Price Prediction</vt:lpstr>
      <vt:lpstr>Price Prediction Rdkit + Pack + Oz</vt:lpstr>
      <vt:lpstr>Price/Pack Prediction</vt:lpstr>
      <vt:lpstr>Price/Pack Variable Importance</vt:lpstr>
      <vt:lpstr>Price/Pack Prediction W/ All  Features</vt:lpstr>
      <vt:lpstr>Table of Contents</vt:lpstr>
      <vt:lpstr>Conclusion</vt:lpstr>
      <vt:lpstr>Importance of data (backup)</vt:lpstr>
      <vt:lpstr>The nightmare that is Product Reviews (back up)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Le</dc:creator>
  <cp:lastModifiedBy>Quang Le</cp:lastModifiedBy>
  <cp:revision>89</cp:revision>
  <dcterms:created xsi:type="dcterms:W3CDTF">2021-02-03T12:48:59Z</dcterms:created>
  <dcterms:modified xsi:type="dcterms:W3CDTF">2021-04-13T22:08:43Z</dcterms:modified>
</cp:coreProperties>
</file>